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21"/>
  </p:notesMasterIdLst>
  <p:sldIdLst>
    <p:sldId id="269" r:id="rId4"/>
    <p:sldId id="271" r:id="rId5"/>
    <p:sldId id="273" r:id="rId6"/>
    <p:sldId id="270" r:id="rId7"/>
    <p:sldId id="259" r:id="rId8"/>
    <p:sldId id="275" r:id="rId9"/>
    <p:sldId id="258" r:id="rId10"/>
    <p:sldId id="265" r:id="rId11"/>
    <p:sldId id="274" r:id="rId12"/>
    <p:sldId id="281" r:id="rId13"/>
    <p:sldId id="277" r:id="rId14"/>
    <p:sldId id="278" r:id="rId15"/>
    <p:sldId id="276" r:id="rId16"/>
    <p:sldId id="282" r:id="rId17"/>
    <p:sldId id="272" r:id="rId18"/>
    <p:sldId id="279" r:id="rId19"/>
    <p:sldId id="280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009644"/>
    <a:srgbClr val="24767A"/>
    <a:srgbClr val="7030A0"/>
    <a:srgbClr val="3AC7E3"/>
    <a:srgbClr val="71C78B"/>
    <a:srgbClr val="303030"/>
    <a:srgbClr val="176A7A"/>
    <a:srgbClr val="26743E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9;&#1058;&#1050;&#1048;&#1056;\&#1080;&#1089;&#1093;&#1086;&#1076;&#1085;&#1080;&#1082;&#1080;%20&#1076;&#1080;&#1072;&#1075;&#1088;&#1072;&#1084;&#1084;&#1099;%20(&#1040;&#1075;&#1088;&#1086;&#1089;&#1090;&#1088;&#1072;&#1093;&#1086;&#1074;&#1072;&#1085;&#1080;&#1103;)%20(&#1040;&#1074;&#1090;&#1086;&#1089;&#1086;&#1093;&#1088;&#1072;&#1085;&#1077;&#1085;&#1085;&#1099;&#1081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9;&#1058;&#1050;&#1048;&#1056;\&#1080;&#1089;&#1093;&#1086;&#1076;&#1085;&#1080;&#1082;&#1080;%20&#1076;&#1080;&#1072;&#1075;&#1088;&#1072;&#1084;&#1084;&#1099;%20(&#1040;&#1075;&#1088;&#1086;&#1089;&#1090;&#1088;&#1072;&#1093;&#1086;&#1074;&#1072;&#1085;&#1080;&#1103;)%20(&#1040;&#1074;&#1090;&#1086;&#1089;&#1086;&#1093;&#1088;&#1072;&#1085;&#1077;&#1085;&#1085;&#1099;&#1081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9;&#1058;&#1050;&#1048;&#1056;\&#1080;&#1089;&#1093;&#1086;&#1076;&#1085;&#1080;&#1082;&#1080;%20&#1076;&#1080;&#1072;&#1075;&#1088;&#1072;&#1084;&#1084;&#1099;%20(&#1040;&#1075;&#1088;&#1086;&#1089;&#1090;&#1088;&#1072;&#1093;&#1086;&#1074;&#1072;&#1085;&#1080;&#1103;)%20(&#1040;&#1074;&#1090;&#1086;&#1089;&#1086;&#1093;&#1088;&#1072;&#1085;&#1077;&#1085;&#1085;&#1099;&#1081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9;&#1058;&#1050;&#1048;&#1056;\&#1080;&#1089;&#1093;&#1086;&#1076;&#1085;&#1080;&#1082;&#1080;%20&#1076;&#1080;&#1072;&#1075;&#1088;&#1072;&#1084;&#1084;&#1099;%20(&#1040;&#1075;&#1088;&#1086;&#1089;&#1090;&#1088;&#1072;&#1093;&#1086;&#1074;&#1072;&#1085;&#1080;&#1103;)%20(&#1040;&#1074;&#1090;&#1086;&#1089;&#1086;&#1093;&#1088;&#1072;&#1085;&#1077;&#1085;&#1085;&#1099;&#1081;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____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350" b="1" i="0" baseline="0" dirty="0">
                <a:effectLst/>
              </a:rPr>
              <a:t>Insurance premium dynamics</a:t>
            </a:r>
            <a:endParaRPr lang="ru-RU" sz="1350" dirty="0"/>
          </a:p>
        </c:rich>
      </c:tx>
      <c:layout>
        <c:manualLayout>
          <c:xMode val="edge"/>
          <c:yMode val="edge"/>
          <c:x val="0.11774753913303991"/>
          <c:y val="2.867383512544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'Страховые премии'!$D$1</c:f>
              <c:strCache>
                <c:ptCount val="1"/>
                <c:pt idx="0">
                  <c:v>All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  <a:alpha val="8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317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2E-4761-899B-F3DB411EBA98}"/>
              </c:ext>
            </c:extLst>
          </c:dPt>
          <c:dLbls>
            <c:dLbl>
              <c:idx val="0"/>
              <c:layout>
                <c:manualLayout>
                  <c:x val="-8.0378265553185071E-2"/>
                  <c:y val="2.38948626045399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E-4761-899B-F3DB411EBA98}"/>
                </c:ext>
              </c:extLst>
            </c:dLbl>
            <c:dLbl>
              <c:idx val="1"/>
              <c:layout>
                <c:manualLayout>
                  <c:x val="-4.0189132776592536E-2"/>
                  <c:y val="1.91158900836319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148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E-4761-899B-F3DB411EBA98}"/>
                </c:ext>
              </c:extLst>
            </c:dLbl>
            <c:dLbl>
              <c:idx val="2"/>
              <c:layout>
                <c:manualLayout>
                  <c:x val="-5.6737599214012994E-2"/>
                  <c:y val="-3.82317801672640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2E-4761-899B-F3DB411EBA98}"/>
                </c:ext>
              </c:extLst>
            </c:dLbl>
            <c:dLbl>
              <c:idx val="3"/>
              <c:layout>
                <c:manualLayout>
                  <c:x val="-6.1465732481847501E-2"/>
                  <c:y val="3.34528076463560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E-4761-899B-F3DB411EBA98}"/>
                </c:ext>
              </c:extLst>
            </c:dLbl>
            <c:dLbl>
              <c:idx val="4"/>
              <c:layout>
                <c:manualLayout>
                  <c:x val="-7.0921999017516243E-3"/>
                  <c:y val="-4.380674204910105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339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2E-4761-899B-F3DB411EBA98}"/>
                </c:ext>
              </c:extLst>
            </c:dLbl>
            <c:numFmt formatCode="#,##0" sourceLinked="0"/>
            <c:spPr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'Страховые премии'!$A$2:$A$7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'Страховые премии'!$D$2:$D$7</c:f>
              <c:numCache>
                <c:formatCode>#,##0.0</c:formatCode>
                <c:ptCount val="5"/>
                <c:pt idx="0">
                  <c:v>927.40000000000009</c:v>
                </c:pt>
                <c:pt idx="1">
                  <c:v>1635.2</c:v>
                </c:pt>
                <c:pt idx="2">
                  <c:v>2313.9</c:v>
                </c:pt>
                <c:pt idx="3">
                  <c:v>2211.6999999999998</c:v>
                </c:pt>
                <c:pt idx="4">
                  <c:v>3732.9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2E-4761-899B-F3DB411EB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84320"/>
        <c:axId val="214884880"/>
      </c:lineChart>
      <c:catAx>
        <c:axId val="21488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884880"/>
        <c:crosses val="autoZero"/>
        <c:auto val="1"/>
        <c:lblAlgn val="ctr"/>
        <c:lblOffset val="100"/>
        <c:noMultiLvlLbl val="0"/>
      </c:catAx>
      <c:valAx>
        <c:axId val="214884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488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350" b="1" i="0" baseline="0" dirty="0">
                <a:effectLst/>
              </a:rPr>
              <a:t>Claims dynamics</a:t>
            </a:r>
            <a:endParaRPr lang="ru-RU" sz="1350" dirty="0"/>
          </a:p>
        </c:rich>
      </c:tx>
      <c:layout>
        <c:manualLayout>
          <c:xMode val="edge"/>
          <c:yMode val="edge"/>
          <c:x val="0.35553695041585409"/>
          <c:y val="3.3452807646356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'Страховые возмещения (2)'!$D$1</c:f>
              <c:strCache>
                <c:ptCount val="1"/>
                <c:pt idx="0">
                  <c:v>All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0921999017516238E-2"/>
                  <c:y val="3.82317801672640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87-4362-8EAA-7ED0F32E1815}"/>
                </c:ext>
              </c:extLst>
            </c:dLbl>
            <c:dLbl>
              <c:idx val="1"/>
              <c:layout>
                <c:manualLayout>
                  <c:x val="-3.7825066142675327E-2"/>
                  <c:y val="4.778972520908004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87-4362-8EAA-7ED0F32E1815}"/>
                </c:ext>
              </c:extLst>
            </c:dLbl>
            <c:dLbl>
              <c:idx val="2"/>
              <c:layout>
                <c:manualLayout>
                  <c:x val="-5.6737599214012994E-2"/>
                  <c:y val="-2.86738351254480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87-4362-8EAA-7ED0F32E1815}"/>
                </c:ext>
              </c:extLst>
            </c:dLbl>
            <c:dLbl>
              <c:idx val="3"/>
              <c:layout>
                <c:manualLayout>
                  <c:x val="-6.6193865749681918E-2"/>
                  <c:y val="2.38948626045400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87-4362-8EAA-7ED0F32E1815}"/>
                </c:ext>
              </c:extLst>
            </c:dLbl>
            <c:dLbl>
              <c:idx val="4"/>
              <c:layout>
                <c:manualLayout>
                  <c:x val="-9.4562665356690053E-3"/>
                  <c:y val="-1.91158900836320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87-4362-8EAA-7ED0F32E1815}"/>
                </c:ext>
              </c:extLst>
            </c:dLbl>
            <c:numFmt formatCode="#,##0" sourceLinked="0"/>
            <c:spPr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'Страховые возмещения (2)'!$A$2:$A$7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'Страховые возмещения (2)'!$D$2:$D$7</c:f>
              <c:numCache>
                <c:formatCode>#,##0.0</c:formatCode>
                <c:ptCount val="5"/>
                <c:pt idx="0">
                  <c:v>270</c:v>
                </c:pt>
                <c:pt idx="1">
                  <c:v>460.8</c:v>
                </c:pt>
                <c:pt idx="2">
                  <c:v>813.5</c:v>
                </c:pt>
                <c:pt idx="3">
                  <c:v>732.30000000000007</c:v>
                </c:pt>
                <c:pt idx="4">
                  <c:v>1232.3000000000002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87-4362-8EAA-7ED0F32E1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87120"/>
        <c:axId val="214887680"/>
      </c:lineChart>
      <c:catAx>
        <c:axId val="2148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887680"/>
        <c:crosses val="autoZero"/>
        <c:auto val="1"/>
        <c:lblAlgn val="ctr"/>
        <c:lblOffset val="100"/>
        <c:noMultiLvlLbl val="0"/>
      </c:catAx>
      <c:valAx>
        <c:axId val="214887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488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50" dirty="0"/>
              <a:t>Claims</a:t>
            </a:r>
            <a:r>
              <a:rPr lang="en-US" sz="1350" baseline="0" dirty="0"/>
              <a:t> structure dynamics</a:t>
            </a:r>
            <a:endParaRPr lang="ru-RU" sz="1350" dirty="0"/>
          </a:p>
        </c:rich>
      </c:tx>
      <c:layout>
        <c:manualLayout>
          <c:xMode val="edge"/>
          <c:yMode val="edge"/>
          <c:x val="0.33799353620000699"/>
          <c:y val="4.6526187160644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014211835083496E-2"/>
          <c:y val="4.4044790512077069E-2"/>
          <c:w val="0.93597157632983297"/>
          <c:h val="0.72733334120302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'Страховые возмещения (2)'!$E$1</c:f>
              <c:strCache>
                <c:ptCount val="1"/>
                <c:pt idx="0">
                  <c:v>Voluntary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'Страховые возмещения (2)'!$A$2:$A$7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'Страховые возмещения (2)'!$E$2:$E$7</c:f>
              <c:numCache>
                <c:formatCode>0%</c:formatCode>
                <c:ptCount val="5"/>
                <c:pt idx="0">
                  <c:v>0.74962962962962965</c:v>
                </c:pt>
                <c:pt idx="1">
                  <c:v>0.84483506944444442</c:v>
                </c:pt>
                <c:pt idx="2">
                  <c:v>0.88383527965580821</c:v>
                </c:pt>
                <c:pt idx="3">
                  <c:v>0.81687832855387132</c:v>
                </c:pt>
                <c:pt idx="4">
                  <c:v>0.84508642376044785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D-4DC1-8096-BBB2F50A7CEA}"/>
            </c:ext>
          </c:extLst>
        </c:ser>
        <c:ser>
          <c:idx val="1"/>
          <c:order val="1"/>
          <c:tx>
            <c:strRef>
              <c:f>'Страховые возмещения (2)'!$F$1</c:f>
              <c:strCache>
                <c:ptCount val="1"/>
                <c:pt idx="0">
                  <c:v>Compulsory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1.51893456357909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D-4DC1-8096-BBB2F50A7CEA}"/>
                </c:ext>
              </c:extLst>
            </c:dLbl>
            <c:dLbl>
              <c:idx val="4"/>
              <c:layout>
                <c:manualLayout>
                  <c:x val="-8.6769340262986675E-17"/>
                  <c:y val="2.2362196339633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ED-4DC1-8096-BBB2F50A7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'Страховые возмещения (2)'!$A$2:$A$7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'Страховые возмещения (2)'!$F$2:$F$7</c:f>
              <c:numCache>
                <c:formatCode>0%</c:formatCode>
                <c:ptCount val="5"/>
                <c:pt idx="0">
                  <c:v>0.25037037037037035</c:v>
                </c:pt>
                <c:pt idx="1">
                  <c:v>0.15516493055555555</c:v>
                </c:pt>
                <c:pt idx="2">
                  <c:v>0.11616472034419176</c:v>
                </c:pt>
                <c:pt idx="3">
                  <c:v>0.18312167144612862</c:v>
                </c:pt>
                <c:pt idx="4">
                  <c:v>0.15491357623955204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ED-4DC1-8096-BBB2F50A7C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005440"/>
        <c:axId val="215006000"/>
      </c:barChart>
      <c:catAx>
        <c:axId val="21500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marL="144000"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006000"/>
        <c:crosses val="autoZero"/>
        <c:auto val="1"/>
        <c:lblAlgn val="l"/>
        <c:lblOffset val="100"/>
        <c:noMultiLvlLbl val="0"/>
      </c:catAx>
      <c:valAx>
        <c:axId val="215006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500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50" b="1" i="0" baseline="0" dirty="0">
                <a:effectLst/>
              </a:rPr>
              <a:t>Insurance premiums structure dynamics</a:t>
            </a:r>
            <a:endParaRPr lang="ru-RU" sz="1350" dirty="0">
              <a:effectLst/>
            </a:endParaRPr>
          </a:p>
        </c:rich>
      </c:tx>
      <c:layout>
        <c:manualLayout>
          <c:xMode val="edge"/>
          <c:yMode val="edge"/>
          <c:x val="0.1904277889038252"/>
          <c:y val="3.116481138576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937852642360064E-2"/>
          <c:y val="5.2212721146945827E-2"/>
          <c:w val="0.93612429471527991"/>
          <c:h val="0.719165410568160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'Страховые премии'!$E$1</c:f>
              <c:strCache>
                <c:ptCount val="1"/>
                <c:pt idx="0">
                  <c:v>Voluntary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'Страховые премии'!$A$2:$A$7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'Страховые премии'!$E$2:$E$7</c:f>
              <c:numCache>
                <c:formatCode>0%</c:formatCode>
                <c:ptCount val="5"/>
                <c:pt idx="0">
                  <c:v>0.74843648910933791</c:v>
                </c:pt>
                <c:pt idx="1">
                  <c:v>0.83885763209393349</c:v>
                </c:pt>
                <c:pt idx="2">
                  <c:v>0.8646008902718354</c:v>
                </c:pt>
                <c:pt idx="3">
                  <c:v>0.83736492290997877</c:v>
                </c:pt>
                <c:pt idx="4">
                  <c:v>0.86541294971737792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3-468A-9366-B146CC218DE7}"/>
            </c:ext>
          </c:extLst>
        </c:ser>
        <c:ser>
          <c:idx val="1"/>
          <c:order val="1"/>
          <c:tx>
            <c:strRef>
              <c:f>'Страховые премии'!$F$1</c:f>
              <c:strCache>
                <c:ptCount val="1"/>
                <c:pt idx="0">
                  <c:v>Compulsory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1.51893456357909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3-468A-9366-B146CC218DE7}"/>
                </c:ext>
              </c:extLst>
            </c:dLbl>
            <c:dLbl>
              <c:idx val="4"/>
              <c:layout>
                <c:manualLayout>
                  <c:x val="-8.6734915597832292E-17"/>
                  <c:y val="3.22984505817583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33-468A-9366-B146CC218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'Страховые премии'!$A$2:$A$7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'Страховые премии'!$F$2:$F$7</c:f>
              <c:numCache>
                <c:formatCode>0%</c:formatCode>
                <c:ptCount val="5"/>
                <c:pt idx="0">
                  <c:v>0.25156351089066203</c:v>
                </c:pt>
                <c:pt idx="1">
                  <c:v>0.16114236790606654</c:v>
                </c:pt>
                <c:pt idx="2">
                  <c:v>0.13539910972816457</c:v>
                </c:pt>
                <c:pt idx="3">
                  <c:v>0.16263507709002126</c:v>
                </c:pt>
                <c:pt idx="4">
                  <c:v>0.13458705028262208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3-468A-9366-B146CC218D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008800"/>
        <c:axId val="215009360"/>
      </c:barChart>
      <c:catAx>
        <c:axId val="2150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marL="108000"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009360"/>
        <c:crosses val="autoZero"/>
        <c:auto val="1"/>
        <c:lblAlgn val="l"/>
        <c:lblOffset val="100"/>
        <c:noMultiLvlLbl val="0"/>
      </c:catAx>
      <c:valAx>
        <c:axId val="215009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500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Лист1!$A$2:$A$11</cx:f>
        <cx:lvl ptCount="10">
          <cx:pt idx="0">Страхование от пожара и другого ущерба имуществу</cx:pt>
          <cx:pt idx="1">Страхование кредитов</cx:pt>
          <cx:pt idx="2">Страхование наземных транспортных средств</cx:pt>
          <cx:pt idx="3">Страхование общей гражданской ответственности</cx:pt>
          <cx:pt idx="4">Морское, авиационное и др. транспортное страхование</cx:pt>
          <cx:pt idx="5">Страхование от несчастных случаев</cx:pt>
          <cx:pt idx="6">Страхование имущества, находящегося в пути</cx:pt>
          <cx:pt idx="7">Другие виды страхования</cx:pt>
        </cx:lvl>
        <cx:lvl ptCount="0"/>
        <cx:lvl ptCount="0"/>
      </cx:strDim>
      <cx:numDim type="size">
        <cx:f>Лист1!$B$2:$B$11</cx:f>
        <cx:lvl ptCount="10" formatCode="0,00%">
          <cx:pt idx="0">0.28999999999999998</cx:pt>
          <cx:pt idx="1">0.19800000000000001</cx:pt>
          <cx:pt idx="2">0.17899999999999999</cx:pt>
          <cx:pt idx="3">0.14799999999999999</cx:pt>
          <cx:pt idx="4">0.036999999999999998</cx:pt>
          <cx:pt idx="5">0.035999999999999997</cx:pt>
          <cx:pt idx="6">0.027</cx:pt>
          <cx:pt idx="7">0.085999999999999993</cx:pt>
          <cx:pt idx="8">1.0010000000000001</cx:pt>
        </cx:lvl>
      </cx:numDim>
    </cx:data>
  </cx:chartData>
  <cx:chart>
    <cx:plotArea>
      <cx:plotAreaRegion>
        <cx:series layoutId="treemap" uniqueId="{A8A78FBF-66E0-4A2B-BE0C-D5EBE6BEB88B}" formatIdx="0">
          <cx:tx>
            <cx:txData>
              <cx:f>Лист1!$B$1</cx:f>
              <cx:v>Ряд 1</cx:v>
            </cx:txData>
          </cx:tx>
          <cx:spPr>
            <a:solidFill>
              <a:srgbClr val="FFC000"/>
            </a:solidFill>
          </cx:spPr>
          <cx:dataPt idx="0">
            <cx:spPr>
              <a:solidFill>
                <a:srgbClr val="2351A5"/>
              </a:solidFill>
            </cx:spPr>
          </cx:dataPt>
          <cx:dataPt idx="1">
            <cx:spPr>
              <a:solidFill>
                <a:srgbClr val="7030A0"/>
              </a:solidFill>
            </cx:spPr>
          </cx:dataPt>
          <cx:dataPt idx="2">
            <cx:spPr>
              <a:solidFill>
                <a:srgbClr val="24A8C2"/>
              </a:solidFill>
            </cx:spPr>
          </cx:dataPt>
          <cx:dataPt idx="3">
            <cx:spPr>
              <a:solidFill>
                <a:srgbClr val="911F53"/>
              </a:solidFill>
            </cx:spPr>
          </cx:dataPt>
          <cx:dataPt idx="4">
            <cx:spPr>
              <a:solidFill>
                <a:srgbClr val="406922"/>
              </a:solidFill>
            </cx:spPr>
          </cx:dataPt>
          <cx:dataPt idx="5">
            <cx:spPr>
              <a:solidFill>
                <a:srgbClr val="009644"/>
              </a:solidFill>
            </cx:spPr>
          </cx:dataPt>
          <cx:dataPt idx="6">
            <cx:spPr>
              <a:solidFill>
                <a:srgbClr val="24767A"/>
              </a:solidFill>
            </cx:spPr>
          </cx:dataPt>
          <cx:dataPt idx="7">
            <cx:spPr>
              <a:solidFill>
                <a:srgbClr val="333F50"/>
              </a:solidFill>
            </cx:spPr>
          </cx:dataPt>
          <cx:dataPt idx="8">
            <cx:spPr>
              <a:solidFill>
                <a:srgbClr val="007FAC"/>
              </a:solidFill>
            </cx:spPr>
          </cx:dataPt>
          <cx:dataPt idx="9">
            <cx:spPr>
              <a:solidFill>
                <a:schemeClr val="tx2">
                  <a:lumMod val="75000"/>
                </a:schemeClr>
              </a:solidFill>
            </cx:spPr>
          </cx:dataPt>
          <cx:dataLabels pos="inEnd">
            <cx:numFmt formatCode="0,0%" sourceLinked="0"/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1050" b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cx:txPr>
            <cx:visibility seriesName="0" categoryName="0" value="1"/>
            <cx:separator>. </cx:separator>
            <cx:dataLabel idx="0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29,0%</a:t>
                  </a:r>
                </a:p>
              </cx:txPr>
              <cx:visibility seriesName="0" categoryName="0" value="1"/>
              <cx:separator>. </cx:separator>
            </cx:dataLabel>
            <cx:dataLabel idx="1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19,8%</a:t>
                  </a:r>
                </a:p>
              </cx:txPr>
              <cx:visibility seriesName="0" categoryName="0" value="1"/>
              <cx:separator>. </cx:separator>
            </cx:dataLabel>
            <cx:dataLabel idx="2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17,9%</a:t>
                  </a:r>
                </a:p>
              </cx:txPr>
              <cx:visibility seriesName="0" categoryName="0" value="1"/>
              <cx:separator>. </cx:separator>
            </cx:dataLabel>
            <cx:dataLabel idx="4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3,7%</a:t>
                  </a:r>
                </a:p>
              </cx:txPr>
              <cx:visibility seriesName="0" categoryName="0" value="1"/>
              <cx:separator>. </cx:separator>
            </cx:dataLabel>
            <cx:dataLabel idx="5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 algn="just"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3,6%</a:t>
                  </a:r>
                </a:p>
              </cx:txPr>
              <cx:visibility seriesName="0" categoryName="0" value="1"/>
              <cx:separator>. </cx:separator>
            </cx:dataLabel>
            <cx:dataLabel idx="9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5,0%</a:t>
                  </a:r>
                </a:p>
              </cx:txPr>
              <cx:visibility seriesName="0" categoryName="0" value="1"/>
              <cx:separator>.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1"/>
    </a:solidFill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Лист1!$A$2:$A$9</cx:f>
        <cx:lvl ptCount="8">
          <cx:pt idx="0">1. Автострахование</cx:pt>
          <cx:pt idx="1">2. Морское, авиационное и другое транспортное страхование</cx:pt>
          <cx:pt idx="2">3. Страхование грузов</cx:pt>
          <cx:pt idx="3">4. Страхование от пожара и другого ущерба имуществу</cx:pt>
          <cx:pt idx="4">5. Страхование материальных убытков</cx:pt>
          <cx:pt idx="5">6. Страхование общей ответственности</cx:pt>
          <cx:pt idx="6">7. Несчастный случай и здоровье</cx:pt>
          <cx:pt idx="7">8. Другие страхование</cx:pt>
        </cx:lvl>
        <cx:lvl ptCount="0"/>
        <cx:lvl ptCount="0"/>
      </cx:strDim>
      <cx:numDim type="size">
        <cx:f>Лист1!$B$2:$B$9</cx:f>
        <cx:lvl ptCount="8" formatCode="0,00%">
          <cx:pt idx="0">0.44900000000000001</cx:pt>
          <cx:pt idx="1">0.012</cx:pt>
          <cx:pt idx="2">0.0080000000000000002</cx:pt>
          <cx:pt idx="3">0.189</cx:pt>
          <cx:pt idx="4">0.041000000000000002</cx:pt>
          <cx:pt idx="5">0.050999999999999997</cx:pt>
          <cx:pt idx="6">0.20000000000000001</cx:pt>
          <cx:pt idx="7">0.050000000000000003</cx:pt>
        </cx:lvl>
      </cx:numDim>
    </cx:data>
  </cx:chartData>
  <cx:chart>
    <cx:plotArea>
      <cx:plotAreaRegion>
        <cx:series layoutId="treemap" uniqueId="{A8A78FBF-66E0-4A2B-BE0C-D5EBE6BEB88B}" formatIdx="0">
          <cx:tx>
            <cx:txData>
              <cx:f>Лист1!$B$1</cx:f>
              <cx:v>Ряд 1</cx:v>
            </cx:txData>
          </cx:tx>
          <cx:spPr>
            <a:solidFill>
              <a:srgbClr val="FFC000"/>
            </a:solidFill>
          </cx:spPr>
          <cx:dataPt idx="0">
            <cx:spPr>
              <a:solidFill>
                <a:schemeClr val="accent4"/>
              </a:solidFill>
            </cx:spPr>
          </cx:dataPt>
          <cx:dataPt idx="1">
            <cx:spPr>
              <a:solidFill>
                <a:schemeClr val="accent1">
                  <a:lumMod val="50000"/>
                </a:schemeClr>
              </a:solidFill>
            </cx:spPr>
          </cx:dataPt>
          <cx:dataPt idx="2">
            <cx:spPr>
              <a:solidFill>
                <a:srgbClr val="24767A"/>
              </a:solidFill>
            </cx:spPr>
          </cx:dataPt>
          <cx:dataPt idx="3">
            <cx:spPr>
              <a:solidFill>
                <a:srgbClr val="2351A5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Pt idx="5">
            <cx:spPr>
              <a:solidFill>
                <a:srgbClr val="911F53"/>
              </a:solidFill>
            </cx:spPr>
          </cx:dataPt>
          <cx:dataPt idx="6">
            <cx:spPr>
              <a:solidFill>
                <a:srgbClr val="009644"/>
              </a:solidFill>
            </cx:spPr>
          </cx:dataPt>
          <cx:dataPt idx="7">
            <cx:spPr>
              <a:solidFill>
                <a:schemeClr val="tx2">
                  <a:lumMod val="75000"/>
                </a:schemeClr>
              </a:solidFill>
            </cx:spPr>
          </cx:dataPt>
          <cx:dataPt idx="8">
            <cx:spPr>
              <a:solidFill>
                <a:srgbClr val="007FAC"/>
              </a:solidFill>
            </cx:spPr>
          </cx:dataPt>
          <cx:dataLabels pos="inEnd">
            <cx:numFmt formatCode="0,0%" sourceLinked="0"/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500" b="1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500" b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cx:txPr>
            <cx:visibility seriesName="0" categoryName="0" value="1"/>
            <cx:separator>. </cx:separator>
            <cx:dataLabel idx="0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44,9%</a:t>
                  </a:r>
                </a:p>
              </cx:txPr>
              <cx:visibility seriesName="0" categoryName="0" value="1"/>
              <cx:separator>. </cx:separator>
            </cx:dataLabel>
            <cx:dataLabel idx="3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18,9%</a:t>
                  </a:r>
                </a:p>
              </cx:txPr>
              <cx:visibility seriesName="0" categoryName="0" value="1"/>
              <cx:separator>. </cx:separator>
            </cx:dataLabel>
            <cx:dataLabel idx="4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4,1%</a:t>
                  </a:r>
                </a:p>
              </cx:txPr>
              <cx:visibility seriesName="0" categoryName="0" value="1"/>
              <cx:separator>. </cx:separator>
            </cx:dataLabel>
            <cx:dataLabel idx="5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 algn="just"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5,1%</a:t>
                  </a:r>
                </a:p>
              </cx:txPr>
              <cx:visibility seriesName="0" categoryName="0" value="1"/>
              <cx:separator>. </cx:separator>
            </cx:dataLabel>
            <cx:dataLabel idx="6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20,0%</a:t>
                  </a:r>
                </a:p>
              </cx:txPr>
              <cx:visibility seriesName="0" categoryName="0" value="1"/>
              <cx:separator>. </cx:separator>
            </cx:dataLabel>
            <cx:dataLabel idx="7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5,0%</a:t>
                  </a:r>
                </a:p>
              </cx:txPr>
              <cx:visibility seriesName="0" categoryName="0" value="1"/>
              <cx:separator>. </cx:separator>
            </cx:dataLabel>
            <cx:dataLabelHidden idx="1"/>
            <cx:dataLabelHidden idx="2"/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1"/>
    </a:solidFill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4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8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4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8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0.13197</cdr:x>
      <cdr:y>0.8684</cdr:y>
    </cdr:from>
    <cdr:to>
      <cdr:x>0.50543</cdr:x>
      <cdr:y>0.95743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7260" y="2133372"/>
          <a:ext cx="1633537" cy="218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800" b="1" dirty="0">
              <a:solidFill>
                <a:srgbClr val="404040"/>
              </a:solidFill>
            </a:rPr>
            <a:t>Voluntary insurance</a:t>
          </a:r>
          <a:endParaRPr lang="ru-RU" sz="800" b="1" dirty="0">
            <a:solidFill>
              <a:srgbClr val="40404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D17B4-18CA-46C7-B69B-2E5182F4B01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9FA6E-5554-4269-819C-4FD7E2F65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5905905" y="243572"/>
            <a:ext cx="245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MARKET</a:t>
            </a:r>
          </a:p>
          <a:p>
            <a:pPr algn="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AGENCY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85" y="203743"/>
            <a:ext cx="617222" cy="6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1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49897" y="807747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817975" y="640722"/>
            <a:ext cx="1252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MARKET</a:t>
            </a:r>
          </a:p>
          <a:p>
            <a:pPr algn="ctr"/>
            <a:r>
              <a:rPr lang="en-U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AGENCY</a:t>
            </a:r>
            <a:endParaRPr lang="ru-RU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37" y="154926"/>
            <a:ext cx="476250" cy="4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94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82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4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3" y="2858807"/>
            <a:ext cx="9143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7" y="2639309"/>
            <a:ext cx="3196295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5" y="2858807"/>
            <a:ext cx="2930335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26" indent="0">
              <a:buNone/>
              <a:defRPr sz="2100"/>
            </a:lvl2pPr>
            <a:lvl3pPr marL="685851" indent="0">
              <a:buNone/>
              <a:defRPr sz="1800"/>
            </a:lvl3pPr>
            <a:lvl4pPr marL="1028777" indent="0">
              <a:buNone/>
              <a:defRPr sz="1500"/>
            </a:lvl4pPr>
            <a:lvl5pPr marL="1371703" indent="0">
              <a:buNone/>
              <a:defRPr sz="1500"/>
            </a:lvl5pPr>
            <a:lvl6pPr marL="1714629" indent="0">
              <a:buNone/>
              <a:defRPr sz="1500"/>
            </a:lvl6pPr>
            <a:lvl7pPr marL="2057554" indent="0">
              <a:buNone/>
              <a:defRPr sz="1500"/>
            </a:lvl7pPr>
            <a:lvl8pPr marL="2400480" indent="0">
              <a:buNone/>
              <a:defRPr sz="1500"/>
            </a:lvl8pPr>
            <a:lvl9pPr marL="2743406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8083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9" y="312821"/>
            <a:ext cx="5627771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0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9144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980038"/>
            <a:ext cx="3673443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17" rtl="0" eaLnBrk="1" fontAlgn="auto" latinLnBrk="1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1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1" y="577086"/>
            <a:ext cx="7851259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5099455" y="4451554"/>
            <a:ext cx="4044547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6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5" y="4"/>
            <a:ext cx="4900187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17" rtl="0" eaLnBrk="1" fontAlgn="auto" latinLnBrk="1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1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663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8" y="846039"/>
            <a:ext cx="4147493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1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85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3"/>
            <a:ext cx="9144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17" rtl="0" eaLnBrk="1" fontAlgn="auto" latinLnBrk="1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1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16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237" y="0"/>
            <a:ext cx="32415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827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7" y="564049"/>
            <a:ext cx="4968014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9308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9144000" cy="378904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23DBB0-CE3C-4DAF-AE63-CE74A234B78E}"/>
              </a:ext>
            </a:extLst>
          </p:cNvPr>
          <p:cNvGrpSpPr/>
          <p:nvPr userDrawn="1"/>
        </p:nvGrpSpPr>
        <p:grpSpPr>
          <a:xfrm>
            <a:off x="1174237" y="2089867"/>
            <a:ext cx="2860703" cy="2095683"/>
            <a:chOff x="-548507" y="477868"/>
            <a:chExt cx="11570449" cy="635717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8C24417-1BEC-4CA1-8C74-D66539BFBE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5425C9-7931-4B76-93DD-E669AB3FEE3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8F9D2D-AA30-47E4-A55D-0A18CF5CC9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2F31AA-791B-4F0B-86BC-D4EAE38D545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6015F6-FB8B-410F-A063-1343C3E1E8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B9F375D-1BB9-4CFD-8F43-D038622D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8F0C6E3-914F-40ED-8425-FECE4FCEE6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7BB132A-5E89-48AB-B865-B31B44CC0C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522911-06F2-41A0-B4CE-7F3F85A3997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72ED02B-A4A2-421A-ABB8-EA8B2CE36B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5CC34C0-717F-48CA-A332-0972887DC80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0C9EF50-70FB-4000-A786-6CD9912883D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58A695-BCF0-4F34-97F6-2822761E919E}"/>
              </a:ext>
            </a:extLst>
          </p:cNvPr>
          <p:cNvGrpSpPr/>
          <p:nvPr userDrawn="1"/>
        </p:nvGrpSpPr>
        <p:grpSpPr>
          <a:xfrm>
            <a:off x="5079806" y="2089867"/>
            <a:ext cx="2860703" cy="2095683"/>
            <a:chOff x="-548507" y="477868"/>
            <a:chExt cx="11570449" cy="635717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F013190-8AC3-4278-BAFC-CC000323CF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C7A7CC-4DD9-491A-A8BA-25758345D9D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29A491E-FA1E-4F86-9248-2B0B8F2F975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60322D6-4805-4EF4-AD3F-249632814D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B2E90C-3D86-4380-A7FC-BD1D540AC6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DEA1BF6-7277-471C-B4AC-747D0FD5D0A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E2B16D9-86D3-4BD3-9C2A-27B5284D96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314C945-CB1C-446E-8347-6D1ACAF7568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A88BDD8-D597-4B37-B0DD-6F1A47B5823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C3BBF54C-B2E1-4A99-8D16-187BA4D517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30FA645-9355-4322-8415-7724A8581F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AF8D72-65C5-4177-8D47-A4679E9EBC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Oval 20">
            <a:extLst>
              <a:ext uri="{FF2B5EF4-FFF2-40B4-BE49-F238E27FC236}">
                <a16:creationId xmlns:a16="http://schemas.microsoft.com/office/drawing/2014/main" id="{3D355D5A-608F-4392-8874-10EA0BBB127C}"/>
              </a:ext>
            </a:extLst>
          </p:cNvPr>
          <p:cNvSpPr/>
          <p:nvPr userDrawn="1"/>
        </p:nvSpPr>
        <p:spPr>
          <a:xfrm>
            <a:off x="4301496" y="3923866"/>
            <a:ext cx="4429852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BFFE63E3-6EF2-4D85-A7E9-D6CA3DA1D889}"/>
              </a:ext>
            </a:extLst>
          </p:cNvPr>
          <p:cNvSpPr/>
          <p:nvPr userDrawn="1"/>
        </p:nvSpPr>
        <p:spPr>
          <a:xfrm>
            <a:off x="389664" y="3923866"/>
            <a:ext cx="4429852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AEDD54C4-EF65-4579-B4B8-D952EC7C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8962" y="2195570"/>
            <a:ext cx="2058863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1354DF-4A21-4109-B8B8-35468B942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4ECC0-BB23-4691-9D09-8BA326B2A239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5EE4B0-CA60-4B79-8A49-1626BE063A69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44BE42-8CBB-4D57-AE1A-E464856A69F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D028DD-CFAF-41FA-9BB7-8039B5D1D31E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696E49-A068-4A6A-B766-678FC46008C7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B08119-5E83-4E7A-8BA5-254549447909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0" name="그림 개체 틀 2">
            <a:extLst>
              <a:ext uri="{FF2B5EF4-FFF2-40B4-BE49-F238E27FC236}">
                <a16:creationId xmlns:a16="http://schemas.microsoft.com/office/drawing/2014/main" id="{4CF79D6D-C02C-4F69-A1BE-2E0575ED8E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79100" y="2195570"/>
            <a:ext cx="2058863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7592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5949280"/>
            <a:ext cx="8594923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11562" y="6021289"/>
            <a:ext cx="7920880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7950" y="188640"/>
            <a:ext cx="4350619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18882" y="188640"/>
            <a:ext cx="4374182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77951" y="302190"/>
            <a:ext cx="2449835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18883" y="302190"/>
            <a:ext cx="2449835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946999" y="2708920"/>
            <a:ext cx="5197003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18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245397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70227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23478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1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9" y="1690946"/>
            <a:ext cx="1674187" cy="415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0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9" y="2208064"/>
            <a:ext cx="1674187" cy="577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0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3" y="5835307"/>
            <a:ext cx="1674000" cy="254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3" y="4611909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44317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84729" y="940991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48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41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84729" y="990620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278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84729" y="990620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23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84729" y="990620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252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2930979" y="1063755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23763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4"/>
            <a:ext cx="9144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5"/>
            <a:ext cx="132159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92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80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126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26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1" y="2858807"/>
            <a:ext cx="9143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4" y="2639305"/>
            <a:ext cx="3196295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858807"/>
            <a:ext cx="2930334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6532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7" y="312821"/>
            <a:ext cx="5627771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74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55452"/>
            <a:ext cx="9144000" cy="23488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6597854"/>
            <a:ext cx="9144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368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9144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980038"/>
            <a:ext cx="3673443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577086"/>
            <a:ext cx="7851258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5099454" y="4451550"/>
            <a:ext cx="4044547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28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4" y="3"/>
            <a:ext cx="4900187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474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6" y="846035"/>
            <a:ext cx="4147493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6741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9144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8120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237" y="0"/>
            <a:ext cx="32415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7751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5" y="564047"/>
            <a:ext cx="4968014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366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5949280"/>
            <a:ext cx="8594923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11561" y="6021289"/>
            <a:ext cx="7920880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7949" y="188640"/>
            <a:ext cx="4350618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18882" y="188640"/>
            <a:ext cx="4374182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77950" y="302186"/>
            <a:ext cx="2449835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18882" y="302186"/>
            <a:ext cx="2449835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946998" y="2708920"/>
            <a:ext cx="5197003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0342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63173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6159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9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5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4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A818-3421-45C9-B593-1E8339A715E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1" r:id="rId20"/>
    <p:sldLayoutId id="2147483712" r:id="rId21"/>
  </p:sldLayoutIdLst>
  <p:hf hdr="0" ftr="0" dt="0"/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2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8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9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8" r:id="rId15"/>
    <p:sldLayoutId id="2147483709" r:id="rId16"/>
    <p:sldLayoutId id="2147483710" r:id="rId17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microsoft.com/office/2014/relationships/chartEx" Target="../charts/chartEx2.xm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5DA0E4-1A8C-CA42-8677-4EEAF8996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7" y="5156566"/>
            <a:ext cx="2867322" cy="8926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CC399D-675B-A14D-B3D9-956A7949E2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10673"/>
          <a:stretch/>
        </p:blipFill>
        <p:spPr>
          <a:xfrm>
            <a:off x="6478760" y="2124524"/>
            <a:ext cx="2347188" cy="3032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15">
            <a:extLst>
              <a:ext uri="{FF2B5EF4-FFF2-40B4-BE49-F238E27FC236}">
                <a16:creationId xmlns:a16="http://schemas.microsoft.com/office/drawing/2014/main" id="{6D841DBF-E3D6-5042-9E45-3BEE87F1A22D}"/>
              </a:ext>
            </a:extLst>
          </p:cNvPr>
          <p:cNvSpPr txBox="1"/>
          <p:nvPr/>
        </p:nvSpPr>
        <p:spPr>
          <a:xfrm>
            <a:off x="6042104" y="5269065"/>
            <a:ext cx="31018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Umid</a:t>
            </a:r>
            <a:r>
              <a:rPr lang="en-US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Hudayberdiev</a:t>
            </a:r>
            <a:r>
              <a:rPr lang="en-US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info@uzsugurta.uz</a:t>
            </a:r>
            <a:endParaRPr lang="de-DE" sz="2000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064CD-9D77-0C4E-9F86-C65B8BC851F0}"/>
              </a:ext>
            </a:extLst>
          </p:cNvPr>
          <p:cNvSpPr txBox="1"/>
          <p:nvPr/>
        </p:nvSpPr>
        <p:spPr>
          <a:xfrm>
            <a:off x="566531" y="1119614"/>
            <a:ext cx="8010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4th Global Takaful &amp; Re-Takaful Forum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62E8B-0AF2-D443-B2EF-35BD8F879032}"/>
              </a:ext>
            </a:extLst>
          </p:cNvPr>
          <p:cNvSpPr txBox="1"/>
          <p:nvPr/>
        </p:nvSpPr>
        <p:spPr>
          <a:xfrm>
            <a:off x="167375" y="6366665"/>
            <a:ext cx="8656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Dusit </a:t>
            </a:r>
            <a:r>
              <a:rPr lang="en-US" sz="1800" dirty="0"/>
              <a:t>Thani Hotel, Dubai - UAE</a:t>
            </a:r>
            <a:endParaRPr lang="ru-UZ" dirty="0"/>
          </a:p>
        </p:txBody>
      </p:sp>
      <p:sp>
        <p:nvSpPr>
          <p:cNvPr id="10" name="TextBox 102">
            <a:extLst>
              <a:ext uri="{FF2B5EF4-FFF2-40B4-BE49-F238E27FC236}">
                <a16:creationId xmlns:a16="http://schemas.microsoft.com/office/drawing/2014/main" id="{898E4577-4FD0-944F-B6C1-76716D63C18B}"/>
              </a:ext>
            </a:extLst>
          </p:cNvPr>
          <p:cNvSpPr txBox="1"/>
          <p:nvPr/>
        </p:nvSpPr>
        <p:spPr>
          <a:xfrm>
            <a:off x="478971" y="2632068"/>
            <a:ext cx="5937094" cy="17081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Takaful practices and development perspectives in Uzbekistan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B9609C6-2C6A-E049-A45A-3C0FB5CF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6" y="241749"/>
            <a:ext cx="3940624" cy="5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521EA8-2A14-E844-ADCE-AA6579C62E2C}"/>
              </a:ext>
            </a:extLst>
          </p:cNvPr>
          <p:cNvSpPr txBox="1"/>
          <p:nvPr/>
        </p:nvSpPr>
        <p:spPr>
          <a:xfrm>
            <a:off x="4252216" y="63666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August 24, 2022 </a:t>
            </a:r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294532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TAKAFUL practices in Uzbekistan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98F8-DD25-1C40-B353-B93B8C78CFA9}"/>
              </a:ext>
            </a:extLst>
          </p:cNvPr>
          <p:cNvSpPr txBox="1"/>
          <p:nvPr/>
        </p:nvSpPr>
        <p:spPr>
          <a:xfrm>
            <a:off x="871260" y="1698172"/>
            <a:ext cx="472024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500" dirty="0"/>
              <a:t>O’</a:t>
            </a:r>
            <a:r>
              <a:rPr lang="en-GB" sz="2500" dirty="0" err="1"/>
              <a:t>zARO</a:t>
            </a:r>
            <a:r>
              <a:rPr lang="en-GB" sz="2500" dirty="0"/>
              <a:t> – public Islamic insurance society.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500" dirty="0"/>
              <a:t>Offers wide range of Islamic financial services such as motor, public mutual insurance</a:t>
            </a:r>
            <a:r>
              <a:rPr lang="en-US" sz="2500" dirty="0"/>
              <a:t>, mortgage and so</a:t>
            </a:r>
            <a:r>
              <a:rPr lang="en-GB" sz="2500" dirty="0"/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500" dirty="0"/>
              <a:t>Insurance marketing instrument and sales not developed at all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500" dirty="0"/>
              <a:t>Now refocuses on consulting services on Islamic finance and education</a:t>
            </a:r>
            <a:endParaRPr lang="ru-UZ" sz="2500" dirty="0"/>
          </a:p>
        </p:txBody>
      </p:sp>
      <p:pic>
        <p:nvPicPr>
          <p:cNvPr id="12290" name="Picture 2" descr="ru}Страховая компания «UZARO» запустила уникальную программу взаимного  страхования «AVTOIJARA»{:}{:uz}«UZARO» sug'urta kompaniyasi «AVTOIJARA»  nomli yangi o'zaro sug'urta dasturini ishga tushirdi{:} -">
            <a:extLst>
              <a:ext uri="{FF2B5EF4-FFF2-40B4-BE49-F238E27FC236}">
                <a16:creationId xmlns:a16="http://schemas.microsoft.com/office/drawing/2014/main" id="{CD265096-30FC-A342-9C3A-6F7F617D9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5" b="13411"/>
          <a:stretch/>
        </p:blipFill>
        <p:spPr bwMode="auto">
          <a:xfrm>
            <a:off x="5591502" y="1789158"/>
            <a:ext cx="3155731" cy="19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2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TAKAFUL practices in Uzbekistan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98F8-DD25-1C40-B353-B93B8C78CFA9}"/>
              </a:ext>
            </a:extLst>
          </p:cNvPr>
          <p:cNvSpPr txBox="1"/>
          <p:nvPr/>
        </p:nvSpPr>
        <p:spPr>
          <a:xfrm>
            <a:off x="871261" y="1698172"/>
            <a:ext cx="782642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Development Problems (Challenges and Issues):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Apex Takaful enters the market without certain marketing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Clients have doubts to Islamic Window model in the borders of Conventional insurance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/>
              <a:t>O’zARO</a:t>
            </a:r>
            <a:r>
              <a:rPr lang="en-US" sz="2500" dirty="0"/>
              <a:t> has difficulties in because people have doubts to rely on the company without license.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There is no legislation background, lack of investment 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Poor financial and insurance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There is no Islamic banking environment yet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5984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TAKAFUL practices in Uzbekistan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98F8-DD25-1C40-B353-B93B8C78CFA9}"/>
              </a:ext>
            </a:extLst>
          </p:cNvPr>
          <p:cNvSpPr txBox="1"/>
          <p:nvPr/>
        </p:nvSpPr>
        <p:spPr>
          <a:xfrm>
            <a:off x="871261" y="1698172"/>
            <a:ext cx="782642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Development Benefits: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Mostly Muslim population – 95%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Young population –– 70% (15-64 age group)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Conventional insurance covers mostly B2B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Individuals market almost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Businesses have demand to Halal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 Government is planning to adopt the declaration that can open path to Takaful and Islamic investment</a:t>
            </a:r>
          </a:p>
          <a:p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326F76-E794-4349-BABE-569ED0586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3" y="5406284"/>
            <a:ext cx="2573408" cy="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3EA85-3551-FD48-A41B-8841427EE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96" y="5776398"/>
            <a:ext cx="2573408" cy="801129"/>
          </a:xfrm>
          <a:prstGeom prst="rect">
            <a:avLst/>
          </a:prstGeom>
        </p:spPr>
      </p:pic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96993"/>
            <a:ext cx="7886700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Uzbek full-fledged TAKAFUL Company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(project)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BEA89-2FD5-DA4A-ADDD-8786B110406F}"/>
              </a:ext>
            </a:extLst>
          </p:cNvPr>
          <p:cNvSpPr txBox="1"/>
          <p:nvPr/>
        </p:nvSpPr>
        <p:spPr>
          <a:xfrm>
            <a:off x="871261" y="1698172"/>
            <a:ext cx="782642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Started from 2022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Strategy</a:t>
            </a:r>
          </a:p>
          <a:p>
            <a:r>
              <a:rPr lang="en-US" sz="2500" dirty="0"/>
              <a:t>Build Takaful company on the basis of General insurance license using mostly Waqf model.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Marketing</a:t>
            </a:r>
          </a:p>
          <a:p>
            <a:r>
              <a:rPr lang="en-US" sz="2500" dirty="0"/>
              <a:t>Analyzing market, build communication and brand strategy, conducting surveys</a:t>
            </a:r>
            <a:r>
              <a:rPr lang="ru-RU" sz="25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Sharia standards</a:t>
            </a:r>
          </a:p>
          <a:p>
            <a:r>
              <a:rPr lang="en-US" sz="2500" dirty="0"/>
              <a:t>We have our local consulting partner</a:t>
            </a:r>
          </a:p>
          <a:p>
            <a:r>
              <a:rPr lang="en-US" sz="2500" dirty="0"/>
              <a:t>Also we are negotiating with </a:t>
            </a:r>
            <a:r>
              <a:rPr lang="en-US" sz="2500" dirty="0" err="1"/>
              <a:t>AlHuda</a:t>
            </a:r>
            <a:r>
              <a:rPr lang="en-US" sz="2500" dirty="0"/>
              <a:t> CIBE on Takaful consulting</a:t>
            </a:r>
          </a:p>
        </p:txBody>
      </p:sp>
    </p:spTree>
    <p:extLst>
      <p:ext uri="{BB962C8B-B14F-4D97-AF65-F5344CB8AC3E}">
        <p14:creationId xmlns:p14="http://schemas.microsoft.com/office/powerpoint/2010/main" val="323765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96993"/>
            <a:ext cx="7886700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Uzbek full-fledged TAKAFUL Company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(project)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BEA89-2FD5-DA4A-ADDD-8786B110406F}"/>
              </a:ext>
            </a:extLst>
          </p:cNvPr>
          <p:cNvSpPr txBox="1"/>
          <p:nvPr/>
        </p:nvSpPr>
        <p:spPr>
          <a:xfrm>
            <a:off x="871261" y="1698172"/>
            <a:ext cx="782642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We have own Media company that have 80% coverage of media and advertisement market. We offer have up to 70% discount.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We own SMM team, with audience more than 14M followers. 50K followers per celebrity or influencer.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Our CRM base counts more than 1M warm lids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We are designing sales strategy on online sales and through well educated and structured call-center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B2B – we are preparing team for corporate sales</a:t>
            </a:r>
          </a:p>
        </p:txBody>
      </p:sp>
    </p:spTree>
    <p:extLst>
      <p:ext uri="{BB962C8B-B14F-4D97-AF65-F5344CB8AC3E}">
        <p14:creationId xmlns:p14="http://schemas.microsoft.com/office/powerpoint/2010/main" val="59796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FA127-EFDF-C046-A1CF-8B1B4A06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Mission and background </a:t>
            </a:r>
            <a:endParaRPr lang="ru-UZ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7C21F-DB3B-A545-BCE6-94D59D03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US" sz="3000" b="1" dirty="0">
                <a:latin typeface="+mj-lt"/>
              </a:rPr>
              <a:t>Mission: </a:t>
            </a:r>
            <a:r>
              <a:rPr lang="en-US" sz="3000" dirty="0">
                <a:latin typeface="+mj-lt"/>
              </a:rPr>
              <a:t>Hoping the blessing of Allah to be the first to provide the comprehensive</a:t>
            </a:r>
            <a:r>
              <a:rPr lang="ru-RU" sz="3000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Takaful solution to Uzbek society. (</a:t>
            </a:r>
            <a:r>
              <a:rPr lang="en-US" sz="3000" b="1" dirty="0" err="1">
                <a:latin typeface="+mj-lt"/>
              </a:rPr>
              <a:t>Fard</a:t>
            </a:r>
            <a:r>
              <a:rPr lang="en-US" sz="3000" b="1" dirty="0">
                <a:latin typeface="+mj-lt"/>
              </a:rPr>
              <a:t> al-</a:t>
            </a:r>
            <a:r>
              <a:rPr lang="en-US" sz="3000" b="1" dirty="0" err="1">
                <a:latin typeface="+mj-lt"/>
              </a:rPr>
              <a:t>Kifayah</a:t>
            </a:r>
            <a:r>
              <a:rPr lang="en-US" sz="3000" dirty="0">
                <a:latin typeface="+mj-lt"/>
              </a:rPr>
              <a:t>)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000" b="1" dirty="0">
                <a:latin typeface="+mj-lt"/>
              </a:rPr>
              <a:t>Background</a:t>
            </a:r>
            <a:r>
              <a:rPr lang="en-US" sz="3000" dirty="0">
                <a:latin typeface="+mj-lt"/>
              </a:rPr>
              <a:t>: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3000" dirty="0">
                <a:latin typeface="+mj-lt"/>
              </a:rPr>
              <a:t>18 </a:t>
            </a:r>
            <a:r>
              <a:rPr lang="en-US" sz="3000" dirty="0">
                <a:latin typeface="+mj-lt"/>
              </a:rPr>
              <a:t>years of experience in insurance, inc..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600" i="1" dirty="0">
                <a:latin typeface="+mj-lt"/>
              </a:rPr>
              <a:t>2 years – Insurance Supervisory Board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600" i="1" dirty="0">
                <a:latin typeface="+mj-lt"/>
              </a:rPr>
              <a:t>10 years – Top management</a:t>
            </a:r>
            <a:endParaRPr lang="en-US" sz="26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000" dirty="0">
                <a:latin typeface="+mj-lt"/>
              </a:rPr>
              <a:t>Tight networking among insurance professionals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000" dirty="0">
              <a:latin typeface="+mj-lt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40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ru-UZ" sz="40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4109A-994F-D944-A39D-DC4732CF7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3" y="5858671"/>
            <a:ext cx="2573408" cy="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3EA85-3551-FD48-A41B-8841427EE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96" y="5776398"/>
            <a:ext cx="2573408" cy="801129"/>
          </a:xfrm>
          <a:prstGeom prst="rect">
            <a:avLst/>
          </a:prstGeom>
        </p:spPr>
      </p:pic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Partnership opportunities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A241D-452D-664F-BE5E-F21613D316F0}"/>
              </a:ext>
            </a:extLst>
          </p:cNvPr>
          <p:cNvSpPr txBox="1"/>
          <p:nvPr/>
        </p:nvSpPr>
        <p:spPr>
          <a:xfrm>
            <a:off x="871261" y="1698172"/>
            <a:ext cx="78264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At this point of advancement of our product we came to idea that we have not enough experience in Takaful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Now we are open to partnership with International Takaful operator with best experience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We see partnership through investment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We are ready to provide all necessary information to our future partners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Welcome to Uzbekistan!!!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6909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3EA85-3551-FD48-A41B-8841427EE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96" y="5776398"/>
            <a:ext cx="2573408" cy="801129"/>
          </a:xfrm>
          <a:prstGeom prst="rect">
            <a:avLst/>
          </a:prstGeom>
        </p:spPr>
      </p:pic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652" y="1433300"/>
            <a:ext cx="7886700" cy="30008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Allah praise you all with abundance!</a:t>
            </a:r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9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FA127-EFDF-C046-A1CF-8B1B4A06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We will talk about…</a:t>
            </a:r>
            <a:endParaRPr lang="ru-UZ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7C21F-DB3B-A545-BCE6-94D59D03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New Uzbekistan is open for business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Insurance market review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Takaful market facts and perspectives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First Uzbek Takaful company (project)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Mission and views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Partnership opportunities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40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ru-UZ" sz="40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3EA85-3551-FD48-A41B-8841427EE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63" y="453284"/>
            <a:ext cx="2573408" cy="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7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F600EB1-47F3-A045-AF91-90F81992C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Republic of Uzbekistan</a:t>
            </a:r>
            <a:endParaRPr lang="ru-U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3729C-CBF5-7148-BAA2-ED3AD1902E91}"/>
              </a:ext>
            </a:extLst>
          </p:cNvPr>
          <p:cNvSpPr txBox="1"/>
          <p:nvPr/>
        </p:nvSpPr>
        <p:spPr>
          <a:xfrm>
            <a:off x="871261" y="1698172"/>
            <a:ext cx="78264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Fast growing country in Central Asia</a:t>
            </a:r>
            <a:endParaRPr lang="ru-RU" sz="25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The</a:t>
            </a:r>
            <a:r>
              <a:rPr lang="ru-RU" sz="2500" dirty="0"/>
              <a:t> </a:t>
            </a:r>
            <a:r>
              <a:rPr lang="en-US" sz="2500" dirty="0"/>
              <a:t>largest population in region - 35M people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95% of population are Muslims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The historical land of </a:t>
            </a:r>
            <a:r>
              <a:rPr lang="en-US" sz="2500" dirty="0" err="1"/>
              <a:t>Burhoniddin</a:t>
            </a:r>
            <a:r>
              <a:rPr lang="en-US" sz="2500" dirty="0"/>
              <a:t> al-</a:t>
            </a:r>
            <a:r>
              <a:rPr lang="en-US" sz="2500" dirty="0" err="1"/>
              <a:t>Marginoniy</a:t>
            </a:r>
            <a:r>
              <a:rPr lang="en-US" sz="2500" dirty="0"/>
              <a:t>, Imam al-</a:t>
            </a:r>
            <a:r>
              <a:rPr lang="en-US" sz="2500" dirty="0" err="1"/>
              <a:t>Moturidiy</a:t>
            </a:r>
            <a:r>
              <a:rPr lang="en-US" sz="2500" dirty="0"/>
              <a:t>, Imam at-</a:t>
            </a:r>
            <a:r>
              <a:rPr lang="en-US" sz="2500" dirty="0" err="1"/>
              <a:t>Termiziy</a:t>
            </a:r>
            <a:r>
              <a:rPr lang="en-US" sz="2500" dirty="0"/>
              <a:t> and Imam al-Bukhari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New political course are open to business and also financial services sector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endParaRPr lang="ru-UZ" sz="2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2ACAC-222F-BD46-AFB6-1E5A2DE51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3" y="5406284"/>
            <a:ext cx="2573408" cy="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155228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Uzbekistan</a:t>
            </a:r>
            <a:r>
              <a:rPr lang="ru-RU" sz="32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Insurance market</a:t>
            </a:r>
            <a:endParaRPr lang="ru-RU" sz="3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Market infrastructure and facts</a:t>
            </a:r>
            <a:endParaRPr lang="ru-RU" sz="3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40" y="1267140"/>
            <a:ext cx="6062484" cy="1887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3" y="4634178"/>
            <a:ext cx="752474" cy="752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63" y="4672278"/>
            <a:ext cx="723900" cy="723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88" y="4643703"/>
            <a:ext cx="752475" cy="7524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14" y="4681804"/>
            <a:ext cx="714374" cy="7143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38" y="4634178"/>
            <a:ext cx="790575" cy="790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63" y="4681803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6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48" y="279134"/>
            <a:ext cx="721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participants of the insurance market</a:t>
            </a:r>
            <a:endParaRPr lang="uz-Cyrl-UZ" b="1" noProof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2235402" y="1009111"/>
            <a:ext cx="5040292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US" sz="1500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Insurance market development </a:t>
            </a:r>
            <a:r>
              <a:rPr lang="en-US" sz="1500" b="1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AGENCY</a:t>
            </a:r>
            <a:r>
              <a:rPr lang="en-US" sz="1500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under the Ministry of finance </a:t>
            </a:r>
            <a:endParaRPr lang="ru-RU" sz="1500" dirty="0">
              <a:solidFill>
                <a:srgbClr val="00206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50755" y="2084575"/>
            <a:ext cx="2561684" cy="643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Clr>
                <a:srgbClr val="1CADE4"/>
              </a:buClr>
              <a:buNone/>
              <a:defRPr/>
            </a:pPr>
            <a:r>
              <a:rPr lang="en-US" sz="1400" b="1" noProof="1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Fund</a:t>
            </a:r>
            <a:r>
              <a:rPr lang="en-US" sz="1400" noProof="1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for Guaranteeing Payments for Compulsory third partie motor insurance</a:t>
            </a:r>
            <a:endParaRPr lang="ru-RU" sz="1400" noProof="1">
              <a:solidFill>
                <a:srgbClr val="00206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6832679" y="2084575"/>
            <a:ext cx="1766501" cy="858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CADE4"/>
              </a:buClr>
              <a:buNone/>
              <a:defRPr/>
            </a:pPr>
            <a:r>
              <a:rPr lang="en-US" sz="1400" b="1" noProof="1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ASSOCIATION</a:t>
            </a:r>
            <a:r>
              <a:rPr lang="en-US" sz="1400" noProof="1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of Professional Participants of the Insurance Market</a:t>
            </a:r>
            <a:endParaRPr lang="ru-RU" sz="1400" noProof="1">
              <a:solidFill>
                <a:srgbClr val="00206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291798" y="4254592"/>
            <a:ext cx="2164870" cy="643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1CADE4"/>
              </a:buClr>
              <a:buNone/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Insurers</a:t>
            </a:r>
            <a:r>
              <a:rPr kumimoji="0" lang="uz-Cyrl-UZ" sz="1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(42):</a:t>
            </a:r>
            <a:r>
              <a:rPr lang="en-US" sz="1400" i="1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en-US" sz="1400" i="1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</a:br>
            <a:r>
              <a:rPr lang="uz-Cyrl-U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- </a:t>
            </a:r>
            <a:r>
              <a:rPr lang="en-US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General</a:t>
            </a:r>
            <a:r>
              <a:rPr lang="uz-Cyrl-UZ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(34)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 - </a:t>
            </a:r>
            <a:r>
              <a:rPr lang="en-US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Life</a:t>
            </a:r>
            <a:r>
              <a:rPr lang="uz-Cyrl-UZ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(8</a:t>
            </a:r>
            <a:r>
              <a:rPr lang="ru-RU" sz="1400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)</a:t>
            </a:r>
            <a:endParaRPr lang="ru-RU" sz="1400" i="1" dirty="0">
              <a:solidFill>
                <a:srgbClr val="00206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5898408" y="5695636"/>
            <a:ext cx="2128545" cy="429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Assistants, adjusters and surveyors (22)</a:t>
            </a:r>
            <a:endParaRPr kumimoji="0" lang="uz-Cyrl-UZ" sz="1400" i="1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2092490" y="5711764"/>
            <a:ext cx="1395308" cy="429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Insurance brokers</a:t>
            </a:r>
            <a:r>
              <a:rPr kumimoji="0" lang="uz-Cyrl-UZ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 (5)</a:t>
            </a:r>
            <a:endParaRPr kumimoji="0" lang="uz-Cyrl-UZ" sz="1400" i="1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Oval 96">
            <a:extLst>
              <a:ext uri="{FF2B5EF4-FFF2-40B4-BE49-F238E27FC236}">
                <a16:creationId xmlns:a16="http://schemas.microsoft.com/office/drawing/2014/main" id="{F127AB38-FE24-4D5D-8898-48DF828B7D40}"/>
              </a:ext>
            </a:extLst>
          </p:cNvPr>
          <p:cNvSpPr/>
          <p:nvPr/>
        </p:nvSpPr>
        <p:spPr>
          <a:xfrm rot="1267813">
            <a:off x="3571339" y="5589828"/>
            <a:ext cx="633854" cy="633854"/>
          </a:xfrm>
          <a:prstGeom prst="ellipse">
            <a:avLst/>
          </a:prstGeom>
          <a:solidFill>
            <a:srgbClr val="1CA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95">
            <a:extLst>
              <a:ext uri="{FF2B5EF4-FFF2-40B4-BE49-F238E27FC236}">
                <a16:creationId xmlns:a16="http://schemas.microsoft.com/office/drawing/2014/main" id="{6B4FE019-6CDC-48AF-AA3B-CF7A708ED772}"/>
              </a:ext>
            </a:extLst>
          </p:cNvPr>
          <p:cNvSpPr/>
          <p:nvPr/>
        </p:nvSpPr>
        <p:spPr>
          <a:xfrm rot="1267813">
            <a:off x="2513282" y="4543406"/>
            <a:ext cx="633854" cy="633854"/>
          </a:xfrm>
          <a:prstGeom prst="ellipse">
            <a:avLst/>
          </a:prstGeom>
          <a:solidFill>
            <a:srgbClr val="42B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97">
            <a:extLst>
              <a:ext uri="{FF2B5EF4-FFF2-40B4-BE49-F238E27FC236}">
                <a16:creationId xmlns:a16="http://schemas.microsoft.com/office/drawing/2014/main" id="{D30E8E6D-FA1B-4679-BE63-C8A76CAB66FD}"/>
              </a:ext>
            </a:extLst>
          </p:cNvPr>
          <p:cNvSpPr/>
          <p:nvPr/>
        </p:nvSpPr>
        <p:spPr>
          <a:xfrm rot="1267813">
            <a:off x="5171614" y="5588329"/>
            <a:ext cx="633854" cy="633854"/>
          </a:xfrm>
          <a:prstGeom prst="ellipse">
            <a:avLst/>
          </a:prstGeom>
          <a:solidFill>
            <a:srgbClr val="2683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98">
            <a:extLst>
              <a:ext uri="{FF2B5EF4-FFF2-40B4-BE49-F238E27FC236}">
                <a16:creationId xmlns:a16="http://schemas.microsoft.com/office/drawing/2014/main" id="{0110114F-A81A-4D02-9F7E-63E58A41147C}"/>
              </a:ext>
            </a:extLst>
          </p:cNvPr>
          <p:cNvSpPr/>
          <p:nvPr/>
        </p:nvSpPr>
        <p:spPr>
          <a:xfrm rot="1267813">
            <a:off x="6192611" y="4554305"/>
            <a:ext cx="633854" cy="633854"/>
          </a:xfrm>
          <a:prstGeom prst="ellipse">
            <a:avLst/>
          </a:prstGeom>
          <a:solidFill>
            <a:srgbClr val="27C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44">
            <a:extLst>
              <a:ext uri="{FF2B5EF4-FFF2-40B4-BE49-F238E27FC236}">
                <a16:creationId xmlns:a16="http://schemas.microsoft.com/office/drawing/2014/main" id="{865F5BA2-10BE-4C30-AE8B-66AF27F9721B}"/>
              </a:ext>
            </a:extLst>
          </p:cNvPr>
          <p:cNvGrpSpPr/>
          <p:nvPr/>
        </p:nvGrpSpPr>
        <p:grpSpPr>
          <a:xfrm rot="1267813">
            <a:off x="3341694" y="4503421"/>
            <a:ext cx="894737" cy="892593"/>
            <a:chOff x="4949768" y="3468925"/>
            <a:chExt cx="1023989" cy="1021535"/>
          </a:xfrm>
          <a:solidFill>
            <a:srgbClr val="42BA9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A8AEA913-92D0-4F18-B84B-2632FEB8F871}"/>
                </a:ext>
              </a:extLst>
            </p:cNvPr>
            <p:cNvSpPr/>
            <p:nvPr/>
          </p:nvSpPr>
          <p:spPr>
            <a:xfrm rot="8033242">
              <a:off x="4933409" y="3485284"/>
              <a:ext cx="940158" cy="90743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40">
              <a:extLst>
                <a:ext uri="{FF2B5EF4-FFF2-40B4-BE49-F238E27FC236}">
                  <a16:creationId xmlns:a16="http://schemas.microsoft.com/office/drawing/2014/main" id="{5E124F88-6757-4964-9228-F96E326388C4}"/>
                </a:ext>
              </a:extLst>
            </p:cNvPr>
            <p:cNvSpPr/>
            <p:nvPr/>
          </p:nvSpPr>
          <p:spPr>
            <a:xfrm rot="5400000">
              <a:off x="5557480" y="4074183"/>
              <a:ext cx="665367" cy="167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45">
            <a:extLst>
              <a:ext uri="{FF2B5EF4-FFF2-40B4-BE49-F238E27FC236}">
                <a16:creationId xmlns:a16="http://schemas.microsoft.com/office/drawing/2014/main" id="{A0E380D1-830A-4D69-B573-58F7EEA169CA}"/>
              </a:ext>
            </a:extLst>
          </p:cNvPr>
          <p:cNvGrpSpPr/>
          <p:nvPr/>
        </p:nvGrpSpPr>
        <p:grpSpPr>
          <a:xfrm rot="1267813">
            <a:off x="4221306" y="4887339"/>
            <a:ext cx="910393" cy="858079"/>
            <a:chOff x="6039431" y="3513963"/>
            <a:chExt cx="1041907" cy="982036"/>
          </a:xfrm>
          <a:solidFill>
            <a:srgbClr val="1CADE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CD6097C7-30D5-4FFD-A105-02D074143401}"/>
                </a:ext>
              </a:extLst>
            </p:cNvPr>
            <p:cNvSpPr/>
            <p:nvPr/>
          </p:nvSpPr>
          <p:spPr>
            <a:xfrm rot="5400000">
              <a:off x="6023072" y="3572201"/>
              <a:ext cx="940157" cy="90743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41">
              <a:extLst>
                <a:ext uri="{FF2B5EF4-FFF2-40B4-BE49-F238E27FC236}">
                  <a16:creationId xmlns:a16="http://schemas.microsoft.com/office/drawing/2014/main" id="{A66988D2-5EE1-41E0-8FB9-B236BD886627}"/>
                </a:ext>
              </a:extLst>
            </p:cNvPr>
            <p:cNvSpPr/>
            <p:nvPr/>
          </p:nvSpPr>
          <p:spPr>
            <a:xfrm rot="2700000">
              <a:off x="6665061" y="3763053"/>
              <a:ext cx="665367" cy="167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46">
            <a:extLst>
              <a:ext uri="{FF2B5EF4-FFF2-40B4-BE49-F238E27FC236}">
                <a16:creationId xmlns:a16="http://schemas.microsoft.com/office/drawing/2014/main" id="{EA465519-3AAF-4B86-BD49-33B9ED4EA9B3}"/>
              </a:ext>
            </a:extLst>
          </p:cNvPr>
          <p:cNvGrpSpPr/>
          <p:nvPr/>
        </p:nvGrpSpPr>
        <p:grpSpPr>
          <a:xfrm rot="1267813">
            <a:off x="5133534" y="4504479"/>
            <a:ext cx="896751" cy="894897"/>
            <a:chOff x="6863408" y="2730302"/>
            <a:chExt cx="1026294" cy="1024172"/>
          </a:xfrm>
          <a:solidFill>
            <a:srgbClr val="2683C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5EA1E711-66CD-41B8-84C0-6CAF2168C84D}"/>
                </a:ext>
              </a:extLst>
            </p:cNvPr>
            <p:cNvSpPr/>
            <p:nvPr/>
          </p:nvSpPr>
          <p:spPr>
            <a:xfrm rot="2633242">
              <a:off x="6863408" y="2847034"/>
              <a:ext cx="940157" cy="907440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42">
              <a:extLst>
                <a:ext uri="{FF2B5EF4-FFF2-40B4-BE49-F238E27FC236}">
                  <a16:creationId xmlns:a16="http://schemas.microsoft.com/office/drawing/2014/main" id="{91F199D2-CA64-4599-BE1E-D35BEB00598B}"/>
                </a:ext>
              </a:extLst>
            </p:cNvPr>
            <p:cNvSpPr/>
            <p:nvPr/>
          </p:nvSpPr>
          <p:spPr>
            <a:xfrm>
              <a:off x="7224335" y="2730302"/>
              <a:ext cx="665367" cy="167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Oval 96">
            <a:extLst>
              <a:ext uri="{FF2B5EF4-FFF2-40B4-BE49-F238E27FC236}">
                <a16:creationId xmlns:a16="http://schemas.microsoft.com/office/drawing/2014/main" id="{F127AB38-FE24-4D5D-8898-48DF828B7D40}"/>
              </a:ext>
            </a:extLst>
          </p:cNvPr>
          <p:cNvSpPr/>
          <p:nvPr/>
        </p:nvSpPr>
        <p:spPr>
          <a:xfrm rot="13491863">
            <a:off x="6013933" y="2319452"/>
            <a:ext cx="725420" cy="725420"/>
          </a:xfrm>
          <a:prstGeom prst="ellipse">
            <a:avLst/>
          </a:prstGeom>
          <a:solidFill>
            <a:srgbClr val="42B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97">
            <a:extLst>
              <a:ext uri="{FF2B5EF4-FFF2-40B4-BE49-F238E27FC236}">
                <a16:creationId xmlns:a16="http://schemas.microsoft.com/office/drawing/2014/main" id="{D30E8E6D-FA1B-4679-BE63-C8A76CAB66FD}"/>
              </a:ext>
            </a:extLst>
          </p:cNvPr>
          <p:cNvSpPr/>
          <p:nvPr/>
        </p:nvSpPr>
        <p:spPr>
          <a:xfrm rot="13491863">
            <a:off x="4398342" y="1570051"/>
            <a:ext cx="725420" cy="725420"/>
          </a:xfrm>
          <a:prstGeom prst="ellipse">
            <a:avLst/>
          </a:prstGeom>
          <a:solidFill>
            <a:srgbClr val="1CA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98">
            <a:extLst>
              <a:ext uri="{FF2B5EF4-FFF2-40B4-BE49-F238E27FC236}">
                <a16:creationId xmlns:a16="http://schemas.microsoft.com/office/drawing/2014/main" id="{0110114F-A81A-4D02-9F7E-63E58A41147C}"/>
              </a:ext>
            </a:extLst>
          </p:cNvPr>
          <p:cNvSpPr/>
          <p:nvPr/>
        </p:nvSpPr>
        <p:spPr>
          <a:xfrm rot="13491863">
            <a:off x="2680983" y="2258182"/>
            <a:ext cx="725420" cy="725420"/>
          </a:xfrm>
          <a:prstGeom prst="ellipse">
            <a:avLst/>
          </a:prstGeom>
          <a:solidFill>
            <a:srgbClr val="2683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Группа 25"/>
          <p:cNvGrpSpPr/>
          <p:nvPr/>
        </p:nvGrpSpPr>
        <p:grpSpPr>
          <a:xfrm>
            <a:off x="4816531" y="2402771"/>
            <a:ext cx="1042105" cy="1070985"/>
            <a:chOff x="8580525" y="1777064"/>
            <a:chExt cx="1042105" cy="1070985"/>
          </a:xfrm>
          <a:solidFill>
            <a:srgbClr val="42BA9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CD6097C7-30D5-4FFD-A105-02D074143401}"/>
                </a:ext>
              </a:extLst>
            </p:cNvPr>
            <p:cNvSpPr/>
            <p:nvPr/>
          </p:nvSpPr>
          <p:spPr>
            <a:xfrm rot="19201117">
              <a:off x="8682473" y="1940610"/>
              <a:ext cx="940157" cy="90743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41">
              <a:extLst>
                <a:ext uri="{FF2B5EF4-FFF2-40B4-BE49-F238E27FC236}">
                  <a16:creationId xmlns:a16="http://schemas.microsoft.com/office/drawing/2014/main" id="{A66988D2-5EE1-41E0-8FB9-B236BD886627}"/>
                </a:ext>
              </a:extLst>
            </p:cNvPr>
            <p:cNvSpPr/>
            <p:nvPr/>
          </p:nvSpPr>
          <p:spPr>
            <a:xfrm rot="16200000">
              <a:off x="8331435" y="2026154"/>
              <a:ext cx="665367" cy="167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Rectangle 15">
            <a:extLst>
              <a:ext uri="{FF2B5EF4-FFF2-40B4-BE49-F238E27FC236}">
                <a16:creationId xmlns:a16="http://schemas.microsoft.com/office/drawing/2014/main" id="{5EA1E711-66CD-41B8-84C0-6CAF2168C84D}"/>
              </a:ext>
            </a:extLst>
          </p:cNvPr>
          <p:cNvSpPr/>
          <p:nvPr/>
        </p:nvSpPr>
        <p:spPr>
          <a:xfrm rot="16200000">
            <a:off x="3754772" y="2423863"/>
            <a:ext cx="940157" cy="90744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1CA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42">
            <a:extLst>
              <a:ext uri="{FF2B5EF4-FFF2-40B4-BE49-F238E27FC236}">
                <a16:creationId xmlns:a16="http://schemas.microsoft.com/office/drawing/2014/main" id="{91F199D2-CA64-4599-BE1E-D35BEB00598B}"/>
              </a:ext>
            </a:extLst>
          </p:cNvPr>
          <p:cNvSpPr/>
          <p:nvPr/>
        </p:nvSpPr>
        <p:spPr>
          <a:xfrm rot="12822916">
            <a:off x="3346895" y="3005718"/>
            <a:ext cx="665367" cy="167187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90" y="4684014"/>
            <a:ext cx="376000" cy="376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03" y="5669694"/>
            <a:ext cx="471124" cy="4711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79" y="5693898"/>
            <a:ext cx="430573" cy="430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6" y="4642275"/>
            <a:ext cx="431665" cy="4316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7" y="2362924"/>
            <a:ext cx="472192" cy="47219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88" y="2416365"/>
            <a:ext cx="531593" cy="53159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04" y="1654648"/>
            <a:ext cx="553288" cy="5477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67" y="3213400"/>
            <a:ext cx="1704089" cy="1704089"/>
          </a:xfrm>
          <a:prstGeom prst="rect">
            <a:avLst/>
          </a:prstGeom>
        </p:spPr>
      </p:pic>
      <p:sp>
        <p:nvSpPr>
          <p:cNvPr id="151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6919405" y="4760523"/>
            <a:ext cx="1413341" cy="2145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Actuaries </a:t>
            </a:r>
            <a:r>
              <a:rPr kumimoji="0" lang="uz-Cyrl-UZ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(5)</a:t>
            </a:r>
            <a:endParaRPr kumimoji="0" lang="uz-Cyrl-UZ" sz="1400" i="1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2277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914F04-52EF-9E48-B9A0-DEE4A0DD3FAA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8" indent="-171458" algn="l" defTabSz="685835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76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92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10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28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45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62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78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96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>
                <a:latin typeface="+mj-lt"/>
              </a:rPr>
              <a:t>Insurance companies: 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>
                <a:latin typeface="+mj-lt"/>
              </a:rPr>
              <a:t>Life </a:t>
            </a:r>
            <a:r>
              <a:rPr lang="en-US" sz="3000" dirty="0"/>
              <a:t>– </a:t>
            </a:r>
            <a:r>
              <a:rPr lang="en-US" sz="3000" dirty="0">
                <a:latin typeface="+mj-lt"/>
              </a:rPr>
              <a:t>8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>
                <a:latin typeface="+mj-lt"/>
              </a:rPr>
              <a:t>Non-life </a:t>
            </a:r>
            <a:r>
              <a:rPr lang="en-US" sz="3000" dirty="0"/>
              <a:t>– 34</a:t>
            </a:r>
            <a:r>
              <a:rPr lang="en-US" sz="3000" dirty="0">
                <a:latin typeface="+mj-lt"/>
              </a:rPr>
              <a:t/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Insurance brokers </a:t>
            </a:r>
            <a:r>
              <a:rPr lang="en-US" sz="3000" dirty="0"/>
              <a:t>–</a:t>
            </a:r>
            <a:r>
              <a:rPr lang="en-US" sz="3000" dirty="0">
                <a:latin typeface="+mj-lt"/>
              </a:rPr>
              <a:t> 5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en-US" sz="3000" dirty="0">
                <a:latin typeface="+mj-lt"/>
              </a:rPr>
              <a:t>Insurance agents – 8 800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en-US" sz="3000" dirty="0">
                <a:latin typeface="+mj-lt"/>
              </a:rPr>
              <a:t>Insurance professionals – 4 200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en-US" sz="3000" dirty="0">
                <a:latin typeface="+mj-lt"/>
              </a:rPr>
              <a:t>Insurance premiums share in GDP – 0,72%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000" dirty="0">
              <a:latin typeface="+mj-lt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</a:pPr>
            <a:endParaRPr lang="en-US" sz="40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ru-UZ" sz="4000" dirty="0">
              <a:latin typeface="+mj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CCE687-C4CE-D24E-9438-D233E8934DD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Numbers of insurance industry</a:t>
            </a:r>
            <a:endParaRPr lang="ru-U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9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48" y="132830"/>
            <a:ext cx="721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of the insurance market </a:t>
            </a:r>
            <a:r>
              <a:rPr lang="uz-Cyrl-UZ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6791" y="1212558"/>
            <a:ext cx="0" cy="5061493"/>
          </a:xfrm>
          <a:prstGeom prst="line">
            <a:avLst/>
          </a:prstGeom>
          <a:ln w="12700">
            <a:prstDash val="lg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0E221AD-97B9-422F-9AF7-1B94056D4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156707"/>
              </p:ext>
            </p:extLst>
          </p:nvPr>
        </p:nvGraphicFramePr>
        <p:xfrm>
          <a:off x="219489" y="3525864"/>
          <a:ext cx="4229099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523FE222-65B6-48DF-A153-D5BE1C598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194381"/>
              </p:ext>
            </p:extLst>
          </p:nvPr>
        </p:nvGraphicFramePr>
        <p:xfrm>
          <a:off x="4791811" y="3525864"/>
          <a:ext cx="4218667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1EE06470-3241-4648-BB64-F3F0FE62E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741875"/>
              </p:ext>
            </p:extLst>
          </p:nvPr>
        </p:nvGraphicFramePr>
        <p:xfrm>
          <a:off x="4699973" y="978653"/>
          <a:ext cx="4363687" cy="245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D703A001-60BF-410E-99E3-ADD65347E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790169"/>
              </p:ext>
            </p:extLst>
          </p:nvPr>
        </p:nvGraphicFramePr>
        <p:xfrm>
          <a:off x="219489" y="978653"/>
          <a:ext cx="4374120" cy="245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63412" y="3188046"/>
            <a:ext cx="66675" cy="66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78510" y="3188046"/>
            <a:ext cx="66675" cy="66675"/>
          </a:xfrm>
          <a:prstGeom prst="rect">
            <a:avLst/>
          </a:prstGeom>
          <a:solidFill>
            <a:srgbClr val="3C9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1"/>
          <p:cNvSpPr txBox="1"/>
          <p:nvPr/>
        </p:nvSpPr>
        <p:spPr>
          <a:xfrm>
            <a:off x="2711847" y="3112025"/>
            <a:ext cx="1633537" cy="2187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1" dirty="0">
                <a:solidFill>
                  <a:srgbClr val="404040"/>
                </a:solidFill>
              </a:rPr>
              <a:t>Compulsory insurance</a:t>
            </a:r>
            <a:endParaRPr lang="ru-RU" sz="800" b="1" dirty="0">
              <a:solidFill>
                <a:srgbClr val="40404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1369" y="3188046"/>
            <a:ext cx="66675" cy="66675"/>
          </a:xfrm>
          <a:prstGeom prst="rect">
            <a:avLst/>
          </a:prstGeom>
          <a:solidFill>
            <a:srgbClr val="3C9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"/>
          <p:cNvSpPr txBox="1"/>
          <p:nvPr/>
        </p:nvSpPr>
        <p:spPr>
          <a:xfrm>
            <a:off x="7240720" y="3112025"/>
            <a:ext cx="1633537" cy="2187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404040"/>
                </a:solidFill>
              </a:rPr>
              <a:t>Compulsory insurance</a:t>
            </a:r>
            <a:endParaRPr lang="ru-RU" sz="800" b="1" dirty="0">
              <a:solidFill>
                <a:srgbClr val="404040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514806" y="3112025"/>
            <a:ext cx="1633537" cy="2187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404040"/>
                </a:solidFill>
              </a:rPr>
              <a:t>Voluntary insurance</a:t>
            </a:r>
            <a:endParaRPr lang="ru-RU" sz="800" b="1" dirty="0">
              <a:solidFill>
                <a:srgbClr val="40404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84483" y="3188046"/>
            <a:ext cx="66675" cy="66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1"/>
          <p:cNvSpPr txBox="1"/>
          <p:nvPr/>
        </p:nvSpPr>
        <p:spPr>
          <a:xfrm>
            <a:off x="7782180" y="3566152"/>
            <a:ext cx="1373317" cy="2187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350" b="1" dirty="0">
                <a:solidFill>
                  <a:srgbClr val="404040"/>
                </a:solidFill>
              </a:rPr>
              <a:t>(</a:t>
            </a:r>
            <a:r>
              <a:rPr lang="en-US" sz="1350" b="1" dirty="0">
                <a:solidFill>
                  <a:srgbClr val="404040"/>
                </a:solidFill>
              </a:rPr>
              <a:t>million USD</a:t>
            </a:r>
            <a:r>
              <a:rPr lang="ru-RU" sz="1350" b="1" dirty="0">
                <a:solidFill>
                  <a:srgbClr val="404040"/>
                </a:solidFill>
              </a:rPr>
              <a:t>)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3241848" y="3561680"/>
            <a:ext cx="1330149" cy="2231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350" b="1" dirty="0">
                <a:solidFill>
                  <a:srgbClr val="404040"/>
                </a:solidFill>
              </a:rPr>
              <a:t>(</a:t>
            </a:r>
            <a:r>
              <a:rPr lang="en-US" sz="1350" b="1" dirty="0">
                <a:solidFill>
                  <a:srgbClr val="404040"/>
                </a:solidFill>
              </a:rPr>
              <a:t>million USD</a:t>
            </a:r>
            <a:r>
              <a:rPr lang="ru-RU" sz="1350" b="1" dirty="0">
                <a:solidFill>
                  <a:srgbClr val="40404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80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65333" y="279745"/>
            <a:ext cx="77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premiums structure by insurance products in comparison</a:t>
            </a:r>
            <a:endParaRPr lang="ru-RU" b="1" noProof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53" name="Диаграмма 52"/>
              <p:cNvGraphicFramePr/>
              <p:nvPr>
                <p:extLst>
                  <p:ext uri="{D42A27DB-BD31-4B8C-83A1-F6EECF244321}">
                    <p14:modId xmlns:p14="http://schemas.microsoft.com/office/powerpoint/2010/main" val="919613286"/>
                  </p:ext>
                </p:extLst>
              </p:nvPr>
            </p:nvGraphicFramePr>
            <p:xfrm>
              <a:off x="378703" y="1434186"/>
              <a:ext cx="4174247" cy="49449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3" name="Диаграмма 5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03" y="1434186"/>
                <a:ext cx="4174247" cy="4944908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1"/>
          <p:cNvSpPr txBox="1"/>
          <p:nvPr/>
        </p:nvSpPr>
        <p:spPr>
          <a:xfrm>
            <a:off x="733895" y="2230486"/>
            <a:ext cx="1804106" cy="870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Property insurance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481404" y="4548636"/>
            <a:ext cx="1357712" cy="10865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Comprehensive Motor insurance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6" y="1623372"/>
            <a:ext cx="388298" cy="388298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5" y="5031289"/>
            <a:ext cx="349879" cy="34987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37" y="3901794"/>
            <a:ext cx="419329" cy="419329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1" y="3906640"/>
            <a:ext cx="422163" cy="419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78" y="1623372"/>
            <a:ext cx="388298" cy="388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4" y="5786955"/>
            <a:ext cx="268646" cy="268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37" y="5031289"/>
            <a:ext cx="321759" cy="321759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33" name="Диаграмма 32"/>
              <p:cNvGraphicFramePr/>
              <p:nvPr>
                <p:extLst>
                  <p:ext uri="{D42A27DB-BD31-4B8C-83A1-F6EECF244321}">
                    <p14:modId xmlns:p14="http://schemas.microsoft.com/office/powerpoint/2010/main" val="276345896"/>
                  </p:ext>
                </p:extLst>
              </p:nvPr>
            </p:nvGraphicFramePr>
            <p:xfrm>
              <a:off x="4675697" y="1429891"/>
              <a:ext cx="4361940" cy="495618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1"/>
              </a:graphicData>
            </a:graphic>
          </p:graphicFrame>
        </mc:Choice>
        <mc:Fallback>
          <p:pic>
            <p:nvPicPr>
              <p:cNvPr id="33" name="Диаграмма 3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75697" y="1429891"/>
                <a:ext cx="4361940" cy="4956183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1"/>
          <p:cNvSpPr txBox="1"/>
          <p:nvPr/>
        </p:nvSpPr>
        <p:spPr>
          <a:xfrm>
            <a:off x="8197931" y="6049086"/>
            <a:ext cx="611676" cy="325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z-Cyrl-UZ" b="1" dirty="0">
                <a:solidFill>
                  <a:schemeClr val="bg1"/>
                </a:solidFill>
              </a:rPr>
              <a:t>1,2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8604270" y="6058611"/>
            <a:ext cx="611676" cy="325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chemeClr val="bg1"/>
                </a:solidFill>
              </a:rPr>
              <a:t>0</a:t>
            </a:r>
            <a:r>
              <a:rPr lang="uz-Cyrl-UZ" sz="900" b="1" dirty="0">
                <a:solidFill>
                  <a:schemeClr val="bg1"/>
                </a:solidFill>
              </a:rPr>
              <a:t>,</a:t>
            </a:r>
            <a:r>
              <a:rPr lang="en-US" sz="900" b="1" dirty="0">
                <a:solidFill>
                  <a:schemeClr val="bg1"/>
                </a:solidFill>
              </a:rPr>
              <a:t>8%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24" y="1592341"/>
            <a:ext cx="422163" cy="4193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9" y="5540599"/>
            <a:ext cx="338610" cy="33861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54" y="5806006"/>
            <a:ext cx="252606" cy="2526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52" y="4736961"/>
            <a:ext cx="388298" cy="38829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16" y="4722072"/>
            <a:ext cx="320359" cy="32035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19" y="4672586"/>
            <a:ext cx="419329" cy="41932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80" y="1592341"/>
            <a:ext cx="388298" cy="38829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68" y="5811367"/>
            <a:ext cx="229524" cy="229524"/>
          </a:xfrm>
          <a:prstGeom prst="rect">
            <a:avLst/>
          </a:prstGeom>
        </p:spPr>
      </p:pic>
      <p:sp>
        <p:nvSpPr>
          <p:cNvPr id="44" name="TextBox 1"/>
          <p:cNvSpPr txBox="1"/>
          <p:nvPr/>
        </p:nvSpPr>
        <p:spPr>
          <a:xfrm>
            <a:off x="2921768" y="2417457"/>
            <a:ext cx="1457992" cy="7055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Loan risk insurance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1797918" y="4596208"/>
            <a:ext cx="1208721" cy="870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Commercial general liability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5004501" y="4993252"/>
            <a:ext cx="1804106" cy="870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Property insurance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5381510" y="2229113"/>
            <a:ext cx="2050237" cy="19833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Comprehensive motor insurance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7679536" y="2676214"/>
            <a:ext cx="1205951" cy="8028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Medical and accident insurance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7299205" y="4824624"/>
            <a:ext cx="983307" cy="5284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Commercial general liability</a:t>
            </a:r>
            <a:endParaRPr lang="ru-RU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8112616" y="5088836"/>
            <a:ext cx="983307" cy="5284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Loan risk insurance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7323372" y="5663665"/>
            <a:ext cx="890402" cy="58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Other products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2936464" y="5403322"/>
            <a:ext cx="696714" cy="4982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Transport risks</a:t>
            </a:r>
            <a:endParaRPr lang="ru-RU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TextBox 1"/>
          <p:cNvSpPr txBox="1"/>
          <p:nvPr/>
        </p:nvSpPr>
        <p:spPr>
          <a:xfrm>
            <a:off x="3746202" y="5794799"/>
            <a:ext cx="890402" cy="4393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Cargo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TextBox 1"/>
          <p:cNvSpPr txBox="1"/>
          <p:nvPr/>
        </p:nvSpPr>
        <p:spPr>
          <a:xfrm>
            <a:off x="4498585" y="958838"/>
            <a:ext cx="4716163" cy="445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Soviet-Union Countries </a:t>
            </a:r>
          </a:p>
          <a:p>
            <a:pPr algn="ctr"/>
            <a:r>
              <a:rPr lang="ru-RU" sz="1200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countries</a:t>
            </a:r>
            <a:r>
              <a:rPr lang="ru-RU" sz="1200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2" name="TextBox 1"/>
          <p:cNvSpPr txBox="1"/>
          <p:nvPr/>
        </p:nvSpPr>
        <p:spPr>
          <a:xfrm>
            <a:off x="541636" y="958838"/>
            <a:ext cx="3898356" cy="445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Uzbekistan </a:t>
            </a:r>
            <a:r>
              <a:rPr lang="ru-RU" sz="2000" b="1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(2021)</a:t>
            </a:r>
          </a:p>
        </p:txBody>
      </p:sp>
      <p:sp>
        <p:nvSpPr>
          <p:cNvPr id="85" name="TextBox 1"/>
          <p:cNvSpPr txBox="1"/>
          <p:nvPr/>
        </p:nvSpPr>
        <p:spPr>
          <a:xfrm>
            <a:off x="3825502" y="5033631"/>
            <a:ext cx="721212" cy="5536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Medical and accident insurance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51628" y="3937671"/>
            <a:ext cx="1459667" cy="1265977"/>
            <a:chOff x="3051628" y="3937671"/>
            <a:chExt cx="1459667" cy="1265977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427" y="3937671"/>
              <a:ext cx="388298" cy="388298"/>
            </a:xfrm>
            <a:prstGeom prst="rect">
              <a:avLst/>
            </a:prstGeom>
          </p:spPr>
        </p:pic>
        <p:sp>
          <p:nvSpPr>
            <p:cNvPr id="54" name="TextBox 1"/>
            <p:cNvSpPr txBox="1"/>
            <p:nvPr/>
          </p:nvSpPr>
          <p:spPr>
            <a:xfrm>
              <a:off x="3302574" y="4333486"/>
              <a:ext cx="1208721" cy="87016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Other products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051628" y="4800057"/>
              <a:ext cx="323601" cy="133139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/>
                <a:t>8,5%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64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TAKAFUL practices in Uzbekistan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98F8-DD25-1C40-B353-B93B8C78CFA9}"/>
              </a:ext>
            </a:extLst>
          </p:cNvPr>
          <p:cNvSpPr txBox="1"/>
          <p:nvPr/>
        </p:nvSpPr>
        <p:spPr>
          <a:xfrm>
            <a:off x="871261" y="1698172"/>
            <a:ext cx="78264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From 2021 Conventional insurance company - Apex insurance started Takaful Window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Brand name – Apex Takaful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Sales:</a:t>
            </a:r>
          </a:p>
          <a:p>
            <a:r>
              <a:rPr lang="en-US" sz="2500" dirty="0"/>
              <a:t> – 2021 year displays poor sales</a:t>
            </a:r>
          </a:p>
          <a:p>
            <a:r>
              <a:rPr lang="en-US" sz="2500" dirty="0"/>
              <a:t> – 2022 year 2Q – 100 thousand USD</a:t>
            </a:r>
          </a:p>
          <a:p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Insurance Portfolio structure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Motor insurance – 70%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Travel insurance – 28%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Others – 2%</a:t>
            </a:r>
          </a:p>
        </p:txBody>
      </p:sp>
      <p:pic>
        <p:nvPicPr>
          <p:cNvPr id="5122" name="Picture 2" descr="Apex Takaful - Home | Facebook">
            <a:extLst>
              <a:ext uri="{FF2B5EF4-FFF2-40B4-BE49-F238E27FC236}">
                <a16:creationId xmlns:a16="http://schemas.microsoft.com/office/drawing/2014/main" id="{A5BF797D-0923-0049-8A6F-0FB65A6B7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23669" r="19192" b="23947"/>
          <a:stretch/>
        </p:blipFill>
        <p:spPr bwMode="auto">
          <a:xfrm>
            <a:off x="5348638" y="2556085"/>
            <a:ext cx="3484345" cy="10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64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8014</TotalTime>
  <Words>793</Words>
  <Application>Microsoft Office PowerPoint</Application>
  <PresentationFormat>On-screen Show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Noto Sans</vt:lpstr>
      <vt:lpstr>Tw Cen MT</vt:lpstr>
      <vt:lpstr>Wingdings</vt:lpstr>
      <vt:lpstr>Тема Office</vt:lpstr>
      <vt:lpstr>Contents Slide Master</vt:lpstr>
      <vt:lpstr>1_Contents Slide Master</vt:lpstr>
      <vt:lpstr>PowerPoint Presentation</vt:lpstr>
      <vt:lpstr>We will talk about…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TAKAFUL practices in Uzbekistan</vt:lpstr>
      <vt:lpstr>TAKAFUL practices in Uzbekistan</vt:lpstr>
      <vt:lpstr>TAKAFUL practices in Uzbekistan</vt:lpstr>
      <vt:lpstr>TAKAFUL practices in Uzbekistan</vt:lpstr>
      <vt:lpstr>The FIRST Uzbek full-fledged TAKAFUL Company (project)</vt:lpstr>
      <vt:lpstr>The FIRST Uzbek full-fledged TAKAFUL Company (project)</vt:lpstr>
      <vt:lpstr>Mission and background </vt:lpstr>
      <vt:lpstr>Partnership opportunities</vt:lpstr>
      <vt:lpstr>May Allah praise you all with abundance!   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213</cp:revision>
  <cp:lastPrinted>2022-06-25T12:26:44Z</cp:lastPrinted>
  <dcterms:created xsi:type="dcterms:W3CDTF">2022-06-23T11:37:21Z</dcterms:created>
  <dcterms:modified xsi:type="dcterms:W3CDTF">2022-08-24T04:16:48Z</dcterms:modified>
</cp:coreProperties>
</file>